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8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66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Sohler" initials="DS" lastIdx="2" clrIdx="0">
    <p:extLst>
      <p:ext uri="{19B8F6BF-5375-455C-9EA6-DF929625EA0E}">
        <p15:presenceInfo xmlns:p15="http://schemas.microsoft.com/office/powerpoint/2012/main" userId="S::s192126@students.aie.edu.au::1d59c971-3c39-4075-9fae-560f82f1a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9T14:54:22.037" idx="1">
    <p:pos x="5501" y="1382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BBB4B-820F-4289-9D20-01297DB26FF4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8C4663-0734-4AA6-9F9C-DE337B696312}">
      <dgm:prSet/>
      <dgm:spPr/>
      <dgm:t>
        <a:bodyPr/>
        <a:lstStyle/>
        <a:p>
          <a:r>
            <a:rPr lang="en-US" dirty="0"/>
            <a:t>Low texture details, flat texturing.</a:t>
          </a:r>
        </a:p>
      </dgm:t>
    </dgm:pt>
    <dgm:pt modelId="{773F8E7E-FFD6-4B4E-8153-FB9D8FF0E830}" type="parTrans" cxnId="{7BEE6FD6-50E1-466F-B9AD-FCC057CE021C}">
      <dgm:prSet/>
      <dgm:spPr/>
      <dgm:t>
        <a:bodyPr/>
        <a:lstStyle/>
        <a:p>
          <a:endParaRPr lang="en-US"/>
        </a:p>
      </dgm:t>
    </dgm:pt>
    <dgm:pt modelId="{81523C49-26B0-499F-8154-C133A9513F84}" type="sibTrans" cxnId="{7BEE6FD6-50E1-466F-B9AD-FCC057CE021C}">
      <dgm:prSet/>
      <dgm:spPr/>
      <dgm:t>
        <a:bodyPr/>
        <a:lstStyle/>
        <a:p>
          <a:endParaRPr lang="en-US"/>
        </a:p>
      </dgm:t>
    </dgm:pt>
    <dgm:pt modelId="{0370E854-136C-4B99-AFE0-AB86F1BC7D40}">
      <dgm:prSet/>
      <dgm:spPr/>
      <dgm:t>
        <a:bodyPr/>
        <a:lstStyle/>
        <a:p>
          <a:r>
            <a:rPr lang="en-US" dirty="0"/>
            <a:t>Surface will be smooth and lacking depth. Not a focus of the art style.</a:t>
          </a:r>
        </a:p>
      </dgm:t>
    </dgm:pt>
    <dgm:pt modelId="{1F6CA069-5B6D-437A-A0AA-D4BB204F0B7E}" type="parTrans" cxnId="{F6E412B2-2F11-499E-9317-FF338CDACB07}">
      <dgm:prSet/>
      <dgm:spPr/>
      <dgm:t>
        <a:bodyPr/>
        <a:lstStyle/>
        <a:p>
          <a:endParaRPr lang="en-US"/>
        </a:p>
      </dgm:t>
    </dgm:pt>
    <dgm:pt modelId="{48958B82-617A-48D6-8A8E-391A3C2B415D}" type="sibTrans" cxnId="{F6E412B2-2F11-499E-9317-FF338CDACB07}">
      <dgm:prSet/>
      <dgm:spPr/>
      <dgm:t>
        <a:bodyPr/>
        <a:lstStyle/>
        <a:p>
          <a:endParaRPr lang="en-US"/>
        </a:p>
      </dgm:t>
    </dgm:pt>
    <dgm:pt modelId="{D00D875F-F9CC-48F7-A626-D1C88F70F71B}" type="pres">
      <dgm:prSet presAssocID="{C16BBB4B-820F-4289-9D20-01297DB26FF4}" presName="vert0" presStyleCnt="0">
        <dgm:presLayoutVars>
          <dgm:dir/>
          <dgm:animOne val="branch"/>
          <dgm:animLvl val="lvl"/>
        </dgm:presLayoutVars>
      </dgm:prSet>
      <dgm:spPr/>
    </dgm:pt>
    <dgm:pt modelId="{31013CC4-E28B-4975-83AB-1D23409C4623}" type="pres">
      <dgm:prSet presAssocID="{2A8C4663-0734-4AA6-9F9C-DE337B696312}" presName="thickLine" presStyleLbl="alignNode1" presStyleIdx="0" presStyleCnt="2"/>
      <dgm:spPr/>
    </dgm:pt>
    <dgm:pt modelId="{0ED54379-DF41-4708-8E4C-F7C224FD930F}" type="pres">
      <dgm:prSet presAssocID="{2A8C4663-0734-4AA6-9F9C-DE337B696312}" presName="horz1" presStyleCnt="0"/>
      <dgm:spPr/>
    </dgm:pt>
    <dgm:pt modelId="{445FBA5B-F5C9-468B-BF32-5D4292A2E78B}" type="pres">
      <dgm:prSet presAssocID="{2A8C4663-0734-4AA6-9F9C-DE337B696312}" presName="tx1" presStyleLbl="revTx" presStyleIdx="0" presStyleCnt="2"/>
      <dgm:spPr/>
    </dgm:pt>
    <dgm:pt modelId="{F273DB6B-378E-4C32-BFFC-500D584F7BF7}" type="pres">
      <dgm:prSet presAssocID="{2A8C4663-0734-4AA6-9F9C-DE337B696312}" presName="vert1" presStyleCnt="0"/>
      <dgm:spPr/>
    </dgm:pt>
    <dgm:pt modelId="{9225C2DE-9F9C-4734-A0EF-B56F3237E2EB}" type="pres">
      <dgm:prSet presAssocID="{0370E854-136C-4B99-AFE0-AB86F1BC7D40}" presName="thickLine" presStyleLbl="alignNode1" presStyleIdx="1" presStyleCnt="2"/>
      <dgm:spPr/>
    </dgm:pt>
    <dgm:pt modelId="{109E5BA3-EB19-4126-AC58-210156285819}" type="pres">
      <dgm:prSet presAssocID="{0370E854-136C-4B99-AFE0-AB86F1BC7D40}" presName="horz1" presStyleCnt="0"/>
      <dgm:spPr/>
    </dgm:pt>
    <dgm:pt modelId="{ED294214-D33C-4D06-95AD-56316E6C35A2}" type="pres">
      <dgm:prSet presAssocID="{0370E854-136C-4B99-AFE0-AB86F1BC7D40}" presName="tx1" presStyleLbl="revTx" presStyleIdx="1" presStyleCnt="2"/>
      <dgm:spPr/>
    </dgm:pt>
    <dgm:pt modelId="{E9C1C9A1-A580-4096-9485-5318C0ABE66E}" type="pres">
      <dgm:prSet presAssocID="{0370E854-136C-4B99-AFE0-AB86F1BC7D40}" presName="vert1" presStyleCnt="0"/>
      <dgm:spPr/>
    </dgm:pt>
  </dgm:ptLst>
  <dgm:cxnLst>
    <dgm:cxn modelId="{B24D150A-352C-40E5-98E0-1331C716ABFD}" type="presOf" srcId="{0370E854-136C-4B99-AFE0-AB86F1BC7D40}" destId="{ED294214-D33C-4D06-95AD-56316E6C35A2}" srcOrd="0" destOrd="0" presId="urn:microsoft.com/office/officeart/2008/layout/LinedList"/>
    <dgm:cxn modelId="{800CE095-27A2-4EA7-B3A7-2DE5C72F785F}" type="presOf" srcId="{C16BBB4B-820F-4289-9D20-01297DB26FF4}" destId="{D00D875F-F9CC-48F7-A626-D1C88F70F71B}" srcOrd="0" destOrd="0" presId="urn:microsoft.com/office/officeart/2008/layout/LinedList"/>
    <dgm:cxn modelId="{FE38EA9C-0CAF-4EC6-BB93-9F5F85D73818}" type="presOf" srcId="{2A8C4663-0734-4AA6-9F9C-DE337B696312}" destId="{445FBA5B-F5C9-468B-BF32-5D4292A2E78B}" srcOrd="0" destOrd="0" presId="urn:microsoft.com/office/officeart/2008/layout/LinedList"/>
    <dgm:cxn modelId="{F6E412B2-2F11-499E-9317-FF338CDACB07}" srcId="{C16BBB4B-820F-4289-9D20-01297DB26FF4}" destId="{0370E854-136C-4B99-AFE0-AB86F1BC7D40}" srcOrd="1" destOrd="0" parTransId="{1F6CA069-5B6D-437A-A0AA-D4BB204F0B7E}" sibTransId="{48958B82-617A-48D6-8A8E-391A3C2B415D}"/>
    <dgm:cxn modelId="{7BEE6FD6-50E1-466F-B9AD-FCC057CE021C}" srcId="{C16BBB4B-820F-4289-9D20-01297DB26FF4}" destId="{2A8C4663-0734-4AA6-9F9C-DE337B696312}" srcOrd="0" destOrd="0" parTransId="{773F8E7E-FFD6-4B4E-8153-FB9D8FF0E830}" sibTransId="{81523C49-26B0-499F-8154-C133A9513F84}"/>
    <dgm:cxn modelId="{2092EF83-EC88-4589-BEDF-DFC92D752CCC}" type="presParOf" srcId="{D00D875F-F9CC-48F7-A626-D1C88F70F71B}" destId="{31013CC4-E28B-4975-83AB-1D23409C4623}" srcOrd="0" destOrd="0" presId="urn:microsoft.com/office/officeart/2008/layout/LinedList"/>
    <dgm:cxn modelId="{D828BB56-2ECF-4BFD-B9DD-8C8C50FED121}" type="presParOf" srcId="{D00D875F-F9CC-48F7-A626-D1C88F70F71B}" destId="{0ED54379-DF41-4708-8E4C-F7C224FD930F}" srcOrd="1" destOrd="0" presId="urn:microsoft.com/office/officeart/2008/layout/LinedList"/>
    <dgm:cxn modelId="{F364CCC2-CF6A-4339-8896-8BE8ED55E753}" type="presParOf" srcId="{0ED54379-DF41-4708-8E4C-F7C224FD930F}" destId="{445FBA5B-F5C9-468B-BF32-5D4292A2E78B}" srcOrd="0" destOrd="0" presId="urn:microsoft.com/office/officeart/2008/layout/LinedList"/>
    <dgm:cxn modelId="{43DD6256-6C60-49D2-A91C-5C669976304C}" type="presParOf" srcId="{0ED54379-DF41-4708-8E4C-F7C224FD930F}" destId="{F273DB6B-378E-4C32-BFFC-500D584F7BF7}" srcOrd="1" destOrd="0" presId="urn:microsoft.com/office/officeart/2008/layout/LinedList"/>
    <dgm:cxn modelId="{F4411C64-9516-4E78-BC51-BACB31C26290}" type="presParOf" srcId="{D00D875F-F9CC-48F7-A626-D1C88F70F71B}" destId="{9225C2DE-9F9C-4734-A0EF-B56F3237E2EB}" srcOrd="2" destOrd="0" presId="urn:microsoft.com/office/officeart/2008/layout/LinedList"/>
    <dgm:cxn modelId="{FDDF2AAB-67C4-453C-BCC9-C47A02BC4FDC}" type="presParOf" srcId="{D00D875F-F9CC-48F7-A626-D1C88F70F71B}" destId="{109E5BA3-EB19-4126-AC58-210156285819}" srcOrd="3" destOrd="0" presId="urn:microsoft.com/office/officeart/2008/layout/LinedList"/>
    <dgm:cxn modelId="{44590F23-AF40-44DC-8602-3D48A94BF23B}" type="presParOf" srcId="{109E5BA3-EB19-4126-AC58-210156285819}" destId="{ED294214-D33C-4D06-95AD-56316E6C35A2}" srcOrd="0" destOrd="0" presId="urn:microsoft.com/office/officeart/2008/layout/LinedList"/>
    <dgm:cxn modelId="{D8419046-DBA6-4C87-A851-07E9608C133A}" type="presParOf" srcId="{109E5BA3-EB19-4126-AC58-210156285819}" destId="{E9C1C9A1-A580-4096-9485-5318C0ABE6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13CC4-E28B-4975-83AB-1D23409C4623}">
      <dsp:nvSpPr>
        <dsp:cNvPr id="0" name=""/>
        <dsp:cNvSpPr/>
      </dsp:nvSpPr>
      <dsp:spPr>
        <a:xfrm>
          <a:off x="0" y="0"/>
          <a:ext cx="358163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5FBA5B-F5C9-468B-BF32-5D4292A2E78B}">
      <dsp:nvSpPr>
        <dsp:cNvPr id="0" name=""/>
        <dsp:cNvSpPr/>
      </dsp:nvSpPr>
      <dsp:spPr>
        <a:xfrm>
          <a:off x="0" y="0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Low texture details, flat texturing.</a:t>
          </a:r>
        </a:p>
      </dsp:txBody>
      <dsp:txXfrm>
        <a:off x="0" y="0"/>
        <a:ext cx="3581635" cy="1799658"/>
      </dsp:txXfrm>
    </dsp:sp>
    <dsp:sp modelId="{9225C2DE-9F9C-4734-A0EF-B56F3237E2EB}">
      <dsp:nvSpPr>
        <dsp:cNvPr id="0" name=""/>
        <dsp:cNvSpPr/>
      </dsp:nvSpPr>
      <dsp:spPr>
        <a:xfrm>
          <a:off x="0" y="1799658"/>
          <a:ext cx="358163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294214-D33C-4D06-95AD-56316E6C35A2}">
      <dsp:nvSpPr>
        <dsp:cNvPr id="0" name=""/>
        <dsp:cNvSpPr/>
      </dsp:nvSpPr>
      <dsp:spPr>
        <a:xfrm>
          <a:off x="0" y="1799658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Surface will be smooth and lacking depth. Not a focus of the art style.</a:t>
          </a:r>
        </a:p>
      </dsp:txBody>
      <dsp:txXfrm>
        <a:off x="0" y="1799658"/>
        <a:ext cx="3581635" cy="179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DD242-5416-47B1-9F52-BDAF556F5C95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2C5-5433-40F7-82D9-5C9B59BF222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156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2C5-5433-40F7-82D9-5C9B59BF222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91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29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09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31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28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786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066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1520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061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63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31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652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48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90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93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51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966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61C4-DAF4-4D9A-B74E-FC3CE3F35052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746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fif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4F7F-E218-44DD-B77A-FEDF0FF48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31EFF-4216-43A4-A51B-133B0D1EE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49" y="4486403"/>
            <a:ext cx="8144134" cy="1117687"/>
          </a:xfrm>
        </p:spPr>
        <p:txBody>
          <a:bodyPr/>
          <a:lstStyle/>
          <a:p>
            <a:r>
              <a:rPr lang="en-AU" sz="1800" dirty="0"/>
              <a:t>Overview of “Ah! </a:t>
            </a:r>
            <a:r>
              <a:rPr lang="en-AU" sz="1800" dirty="0" err="1"/>
              <a:t>Zombies!”,where</a:t>
            </a:r>
            <a:r>
              <a:rPr lang="en-AU" sz="1800" dirty="0"/>
              <a:t> the player is put into </a:t>
            </a:r>
            <a:br>
              <a:rPr lang="en-AU" sz="1800" dirty="0"/>
            </a:br>
            <a:r>
              <a:rPr lang="en-AU" sz="1800" dirty="0"/>
              <a:t>a cramped gauntlet, and must fend of waves of zombies.</a:t>
            </a:r>
            <a:br>
              <a:rPr lang="en-AU" dirty="0"/>
            </a:b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88250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FC70FD-3D99-489B-A739-CF5DF7171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5" b="1248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99333-DA7B-4E78-B559-DA2D1E8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Texture and Surface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53BEE4-3F45-4FFB-B308-DE88BA25A252}"/>
              </a:ext>
            </a:extLst>
          </p:cNvPr>
          <p:cNvCxnSpPr>
            <a:cxnSpLocks/>
          </p:cNvCxnSpPr>
          <p:nvPr/>
        </p:nvCxnSpPr>
        <p:spPr>
          <a:xfrm flipV="1">
            <a:off x="3189514" y="2466109"/>
            <a:ext cx="5335650" cy="571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2ED6B5CD-AC76-4578-B1CE-AE8F76F72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672149"/>
              </p:ext>
            </p:extLst>
          </p:nvPr>
        </p:nvGraphicFramePr>
        <p:xfrm>
          <a:off x="680322" y="2336873"/>
          <a:ext cx="3581635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704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9B64-1421-44D1-BEA6-EC4E1469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AU" dirty="0"/>
              <a:t>User Interface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AEB381-644D-4469-A141-A50510F8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r>
              <a:rPr lang="en-US" sz="2000" dirty="0"/>
              <a:t>At bottom &amp; center of screen. Shows ‘Health’ and ‘Ammo’.</a:t>
            </a:r>
          </a:p>
          <a:p>
            <a:r>
              <a:rPr lang="en-US" sz="2000" dirty="0"/>
              <a:t>Counter on the top left showing enemy count.</a:t>
            </a:r>
          </a:p>
          <a:p>
            <a:r>
              <a:rPr lang="en-US" sz="2000" dirty="0"/>
              <a:t>Far away from players main line of sight on screen to avoid confusion.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5F63E-058D-47E5-8A6A-4707E9A71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29" b="-1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58CCB-26DE-4A1D-B927-2E45E66A4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5" r="4" b="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BF0880-2AA0-40DC-936F-A63DF6B9F40C}"/>
              </a:ext>
            </a:extLst>
          </p:cNvPr>
          <p:cNvCxnSpPr/>
          <p:nvPr/>
        </p:nvCxnSpPr>
        <p:spPr>
          <a:xfrm>
            <a:off x="6243782" y="2623127"/>
            <a:ext cx="1246909" cy="32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785612-28A7-4CA2-9B2D-14A3307D823D}"/>
              </a:ext>
            </a:extLst>
          </p:cNvPr>
          <p:cNvCxnSpPr/>
          <p:nvPr/>
        </p:nvCxnSpPr>
        <p:spPr>
          <a:xfrm>
            <a:off x="6234545" y="2587398"/>
            <a:ext cx="4747491" cy="33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9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CF0FD-77AA-4AE4-95D9-C10CFE85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AU" sz="3200" dirty="0"/>
              <a:t>Key Asset: Shotgun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9EA5FF-A323-4129-ADB4-E110A795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600" dirty="0"/>
              <a:t>Design: WW2 Trench Shotgun</a:t>
            </a:r>
          </a:p>
          <a:p>
            <a:r>
              <a:rPr lang="en-US" sz="1600" dirty="0"/>
              <a:t>Role: Player's gun, always in view of camera.</a:t>
            </a:r>
          </a:p>
          <a:p>
            <a:r>
              <a:rPr lang="en-US" sz="1600" dirty="0"/>
              <a:t>Dimensions: 70cm long, 16cm wide, 22cm tall.</a:t>
            </a:r>
          </a:p>
          <a:p>
            <a:r>
              <a:rPr lang="en-US" sz="1600" dirty="0"/>
              <a:t>Materials: Wood for stock + slide. Metal for barrel + hammer + trigger.</a:t>
            </a:r>
          </a:p>
          <a:p>
            <a:r>
              <a:rPr lang="en-US" sz="1600" dirty="0"/>
              <a:t>Details: Slightly worn, no animations, no sling,  </a:t>
            </a:r>
          </a:p>
          <a:p>
            <a:r>
              <a:rPr lang="en-US" sz="1600" dirty="0"/>
              <a:t>Poly Count: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720FD-FF69-4286-90F2-3FE0EC255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386746"/>
            <a:ext cx="3056465" cy="1719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un, weapon&#10;&#10;Description automatically generated">
            <a:extLst>
              <a:ext uri="{FF2B5EF4-FFF2-40B4-BE49-F238E27FC236}">
                <a16:creationId xmlns:a16="http://schemas.microsoft.com/office/drawing/2014/main" id="{2F4AEC91-C487-45AF-BE4C-8C6F7C82B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96" y="1037688"/>
            <a:ext cx="2454793" cy="13746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apon, gun&#10;&#10;Description automatically generated">
            <a:extLst>
              <a:ext uri="{FF2B5EF4-FFF2-40B4-BE49-F238E27FC236}">
                <a16:creationId xmlns:a16="http://schemas.microsoft.com/office/drawing/2014/main" id="{58026C22-7C35-45B3-ACCA-67A73D44F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63" y="4890891"/>
            <a:ext cx="3054644" cy="76366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9A623-3F20-4DF3-8481-D7B2F7B05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072" y="3827470"/>
            <a:ext cx="2451617" cy="18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B6CD-3948-424F-9134-C9D7B419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/>
              <a:t>Key Asset: Shotgun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8D11-AE97-46C0-A7E5-6EBF37114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241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37CB-B8E0-48B6-9AC1-5CF2280C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D1C188-4058-4EA2-AE1D-7D5FC4BFA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14477"/>
            <a:ext cx="1403927" cy="17925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0A040D-F088-4D4D-83D1-0F9D90D164E2}"/>
              </a:ext>
            </a:extLst>
          </p:cNvPr>
          <p:cNvCxnSpPr>
            <a:cxnSpLocks/>
          </p:cNvCxnSpPr>
          <p:nvPr/>
        </p:nvCxnSpPr>
        <p:spPr>
          <a:xfrm>
            <a:off x="6074940" y="2092773"/>
            <a:ext cx="1424987" cy="18142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DA4C-BBB3-46E1-A40E-5268D08501A5}"/>
              </a:ext>
            </a:extLst>
          </p:cNvPr>
          <p:cNvCxnSpPr>
            <a:cxnSpLocks/>
          </p:cNvCxnSpPr>
          <p:nvPr/>
        </p:nvCxnSpPr>
        <p:spPr>
          <a:xfrm flipH="1">
            <a:off x="6096001" y="2114477"/>
            <a:ext cx="1403926" cy="18017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AABE7F-045E-4AC8-AE55-CB82EF22C6BF}"/>
              </a:ext>
            </a:extLst>
          </p:cNvPr>
          <p:cNvSpPr txBox="1"/>
          <p:nvPr/>
        </p:nvSpPr>
        <p:spPr>
          <a:xfrm>
            <a:off x="240146" y="2188420"/>
            <a:ext cx="5578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change in elevation: stairs, ramps, elevators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physics objects: ragdolls, rubble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Player is 1.40m tall.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Clear silhouettes of objects (visible in darkness)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5FC046-5107-4039-971A-C4410F520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91" t="23299" r="40227" b="26745"/>
          <a:stretch/>
        </p:blipFill>
        <p:spPr>
          <a:xfrm>
            <a:off x="7961746" y="2092773"/>
            <a:ext cx="1505527" cy="182493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4ABDA5-0E27-4F49-BAB1-832B019540FD}"/>
              </a:ext>
            </a:extLst>
          </p:cNvPr>
          <p:cNvCxnSpPr>
            <a:cxnSpLocks/>
          </p:cNvCxnSpPr>
          <p:nvPr/>
        </p:nvCxnSpPr>
        <p:spPr>
          <a:xfrm>
            <a:off x="7961746" y="2083537"/>
            <a:ext cx="1505527" cy="18234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956BD-6F75-4545-969A-F7FF6C8E5137}"/>
              </a:ext>
            </a:extLst>
          </p:cNvPr>
          <p:cNvCxnSpPr>
            <a:cxnSpLocks/>
          </p:cNvCxnSpPr>
          <p:nvPr/>
        </p:nvCxnSpPr>
        <p:spPr>
          <a:xfrm flipH="1">
            <a:off x="7982807" y="2083537"/>
            <a:ext cx="1484466" cy="18234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613D423-5B6A-4BCF-B08D-512FF7A2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572" y="4046238"/>
            <a:ext cx="1770647" cy="26009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C74142-5143-4D80-BECA-ABBF782E4D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45" r="35334"/>
          <a:stretch/>
        </p:blipFill>
        <p:spPr>
          <a:xfrm>
            <a:off x="8137236" y="4284940"/>
            <a:ext cx="1330037" cy="23622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88C796-015D-4807-86CA-805136387763}"/>
              </a:ext>
            </a:extLst>
          </p:cNvPr>
          <p:cNvCxnSpPr/>
          <p:nvPr/>
        </p:nvCxnSpPr>
        <p:spPr>
          <a:xfrm>
            <a:off x="6787433" y="4830618"/>
            <a:ext cx="0" cy="13300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99CFA0-BB8D-4943-A6C5-EE63967217A4}"/>
              </a:ext>
            </a:extLst>
          </p:cNvPr>
          <p:cNvSpPr txBox="1"/>
          <p:nvPr/>
        </p:nvSpPr>
        <p:spPr>
          <a:xfrm>
            <a:off x="6787433" y="5604585"/>
            <a:ext cx="95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1.4m</a:t>
            </a:r>
          </a:p>
        </p:txBody>
      </p:sp>
    </p:spTree>
    <p:extLst>
      <p:ext uri="{BB962C8B-B14F-4D97-AF65-F5344CB8AC3E}">
        <p14:creationId xmlns:p14="http://schemas.microsoft.com/office/powerpoint/2010/main" val="370719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1F38-673C-494C-BE03-78C3ED6D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7B496-19B7-447E-9E2C-DADB1A45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10230"/>
            <a:ext cx="4113352" cy="255476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B72DBB-94C3-4F2F-BEEC-82060D7B85A6}"/>
              </a:ext>
            </a:extLst>
          </p:cNvPr>
          <p:cNvSpPr txBox="1"/>
          <p:nvPr/>
        </p:nvSpPr>
        <p:spPr>
          <a:xfrm>
            <a:off x="680321" y="4713922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Modelling: Maya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8E23AB1D-3462-4B2F-B3F3-FB20CDB18D2A}"/>
              </a:ext>
            </a:extLst>
          </p:cNvPr>
          <p:cNvSpPr/>
          <p:nvPr/>
        </p:nvSpPr>
        <p:spPr>
          <a:xfrm>
            <a:off x="1126836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10044AB-4B2D-4674-B949-FC4BDE85C1FB}"/>
              </a:ext>
            </a:extLst>
          </p:cNvPr>
          <p:cNvSpPr/>
          <p:nvPr/>
        </p:nvSpPr>
        <p:spPr>
          <a:xfrm>
            <a:off x="4858974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Redo-Model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13244C5-6018-4BB4-A5D5-CD324E1F0910}"/>
              </a:ext>
            </a:extLst>
          </p:cNvPr>
          <p:cNvSpPr/>
          <p:nvPr/>
        </p:nvSpPr>
        <p:spPr>
          <a:xfrm>
            <a:off x="6725043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Texture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FF1C0EB-F436-4467-9965-B61290763509}"/>
              </a:ext>
            </a:extLst>
          </p:cNvPr>
          <p:cNvSpPr/>
          <p:nvPr/>
        </p:nvSpPr>
        <p:spPr>
          <a:xfrm>
            <a:off x="8591112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Finish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610C573B-8240-462E-947D-4F277024854C}"/>
              </a:ext>
            </a:extLst>
          </p:cNvPr>
          <p:cNvSpPr/>
          <p:nvPr/>
        </p:nvSpPr>
        <p:spPr>
          <a:xfrm>
            <a:off x="2992905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Put in game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2BCBDF-0278-4B50-A5BB-23D350B5BDE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2680195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724AEA-13D8-4F2F-9651-D096E805D3E9}"/>
              </a:ext>
            </a:extLst>
          </p:cNvPr>
          <p:cNvCxnSpPr/>
          <p:nvPr/>
        </p:nvCxnSpPr>
        <p:spPr>
          <a:xfrm>
            <a:off x="4546264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0A0182-B822-48FE-B504-A756D21EDB7A}"/>
              </a:ext>
            </a:extLst>
          </p:cNvPr>
          <p:cNvCxnSpPr/>
          <p:nvPr/>
        </p:nvCxnSpPr>
        <p:spPr>
          <a:xfrm>
            <a:off x="6412333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66B3C0-B778-475E-9114-139477759DE6}"/>
              </a:ext>
            </a:extLst>
          </p:cNvPr>
          <p:cNvCxnSpPr/>
          <p:nvPr/>
        </p:nvCxnSpPr>
        <p:spPr>
          <a:xfrm>
            <a:off x="8278402" y="6112297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9A9E01-E8BA-466B-8F51-D7EC5BD64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76" y="4621373"/>
            <a:ext cx="500224" cy="4756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EC02D7-D96B-4422-82F1-712497520B1A}"/>
              </a:ext>
            </a:extLst>
          </p:cNvPr>
          <p:cNvSpPr txBox="1"/>
          <p:nvPr/>
        </p:nvSpPr>
        <p:spPr>
          <a:xfrm>
            <a:off x="5635653" y="4681656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Texturing: 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13E8C-E0E5-4CAA-931D-113C8001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580" y="1949752"/>
            <a:ext cx="4113352" cy="2554764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35280DB9-BBA3-471B-8370-85AD7C3D8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14" y="4620102"/>
            <a:ext cx="500224" cy="5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9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0B0-C71B-44C5-A2AD-E4FD6918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1607-BF52-45BB-9C64-5241A04A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105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328-E487-4948-8997-1ECC8A73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Mood Board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73626-F752-468C-AEDD-92CC13E1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2173715" cy="1080938"/>
          </a:xfrm>
        </p:spPr>
        <p:txBody>
          <a:bodyPr>
            <a:normAutofit fontScale="77500" lnSpcReduction="20000"/>
          </a:bodyPr>
          <a:lstStyle/>
          <a:p>
            <a:r>
              <a:rPr lang="en-AU" sz="2000" dirty="0"/>
              <a:t>Cramped, confined</a:t>
            </a:r>
          </a:p>
          <a:p>
            <a:r>
              <a:rPr lang="en-AU" sz="2000" dirty="0"/>
              <a:t>Dark, obscured</a:t>
            </a:r>
          </a:p>
          <a:p>
            <a:r>
              <a:rPr lang="en-AU" sz="2000" dirty="0"/>
              <a:t>Semi Modern, Gritty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AE7D2-1E91-4AD3-ADC8-B2A22CA1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2" r="13478" b="-2"/>
          <a:stretch/>
        </p:blipFill>
        <p:spPr>
          <a:xfrm>
            <a:off x="9814633" y="4427375"/>
            <a:ext cx="2188029" cy="216122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41F44-742F-45C5-9322-1A483D3A0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1"/>
          <a:stretch/>
        </p:blipFill>
        <p:spPr>
          <a:xfrm>
            <a:off x="3200401" y="4427375"/>
            <a:ext cx="3362458" cy="2161225"/>
          </a:xfrm>
          <a:prstGeom prst="rect">
            <a:avLst/>
          </a:prstGeom>
        </p:spPr>
      </p:pic>
      <p:pic>
        <p:nvPicPr>
          <p:cNvPr id="8" name="Picture 7" descr="A picture containing text, dark, light&#10;&#10;Description automatically generated">
            <a:extLst>
              <a:ext uri="{FF2B5EF4-FFF2-40B4-BE49-F238E27FC236}">
                <a16:creationId xmlns:a16="http://schemas.microsoft.com/office/drawing/2014/main" id="{7238C3DC-0EC0-476A-BA2F-9CB1EBC826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14733" r="14683" b="5389"/>
          <a:stretch/>
        </p:blipFill>
        <p:spPr>
          <a:xfrm>
            <a:off x="6758803" y="4449023"/>
            <a:ext cx="2859886" cy="2139577"/>
          </a:xfrm>
          <a:prstGeom prst="rect">
            <a:avLst/>
          </a:prstGeom>
        </p:spPr>
      </p:pic>
      <p:pic>
        <p:nvPicPr>
          <p:cNvPr id="11" name="Picture 10" descr="A picture containing tree, outdoor, stone&#10;&#10;Description automatically generated">
            <a:extLst>
              <a:ext uri="{FF2B5EF4-FFF2-40B4-BE49-F238E27FC236}">
                <a16:creationId xmlns:a16="http://schemas.microsoft.com/office/drawing/2014/main" id="{E1DEF1C9-EFE3-4830-99F5-150174AE6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146280"/>
            <a:ext cx="3021948" cy="19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73647-1469-4484-8666-83829D83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14" y="4449023"/>
            <a:ext cx="2710543" cy="2139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EE062-60F3-404D-8A0E-7E9098BAD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032" y="2146279"/>
            <a:ext cx="3021948" cy="1990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CF960-7F48-4586-A80A-B5BD51F38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864" y="2156552"/>
            <a:ext cx="2290434" cy="19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95D1-F4F2-4DD2-A8FF-257C753C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>
            <a:normAutofit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20E9FD-3F9B-426F-87C6-A139E429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06979" cy="3599316"/>
          </a:xfrm>
        </p:spPr>
        <p:txBody>
          <a:bodyPr>
            <a:normAutofit/>
          </a:bodyPr>
          <a:lstStyle/>
          <a:p>
            <a:r>
              <a:rPr lang="en-AU" sz="2000" dirty="0"/>
              <a:t>Low poly, simple texturing.</a:t>
            </a:r>
          </a:p>
          <a:p>
            <a:r>
              <a:rPr lang="en-AU" sz="2000" dirty="0"/>
              <a:t>Flat colours</a:t>
            </a:r>
          </a:p>
          <a:p>
            <a:r>
              <a:rPr lang="en-AU" sz="2000" dirty="0"/>
              <a:t>Angular geometry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BA4EB2-41D0-468E-9C66-68209B2F1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16588" b="2"/>
          <a:stretch/>
        </p:blipFill>
        <p:spPr>
          <a:xfrm>
            <a:off x="4825024" y="2155648"/>
            <a:ext cx="3299338" cy="2143730"/>
          </a:xfrm>
          <a:prstGeom prst="rect">
            <a:avLst/>
          </a:prstGeom>
        </p:spPr>
      </p:pic>
      <p:pic>
        <p:nvPicPr>
          <p:cNvPr id="1026" name="Picture 2" descr="Low Poly Works by Hubert Bibrowski | Low poly games, Low poly, Low poly  models">
            <a:extLst>
              <a:ext uri="{FF2B5EF4-FFF2-40B4-BE49-F238E27FC236}">
                <a16:creationId xmlns:a16="http://schemas.microsoft.com/office/drawing/2014/main" id="{A05F3EB5-1110-49E9-9AA1-8DEE0F49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8" r="4803" b="-1"/>
          <a:stretch/>
        </p:blipFill>
        <p:spPr bwMode="auto">
          <a:xfrm>
            <a:off x="615833" y="4359863"/>
            <a:ext cx="3291514" cy="22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DACC8F-1ECF-43EF-BFB6-F5A2EE3534FD}"/>
              </a:ext>
            </a:extLst>
          </p:cNvPr>
          <p:cNvCxnSpPr>
            <a:cxnSpLocks/>
          </p:cNvCxnSpPr>
          <p:nvPr/>
        </p:nvCxnSpPr>
        <p:spPr>
          <a:xfrm>
            <a:off x="4173742" y="2595420"/>
            <a:ext cx="1436483" cy="64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B69EA7-CFAD-494B-82E9-03298DB5BBFF}"/>
              </a:ext>
            </a:extLst>
          </p:cNvPr>
          <p:cNvCxnSpPr>
            <a:cxnSpLocks/>
          </p:cNvCxnSpPr>
          <p:nvPr/>
        </p:nvCxnSpPr>
        <p:spPr>
          <a:xfrm>
            <a:off x="854918" y="3362037"/>
            <a:ext cx="1481882" cy="154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D8B608-4FED-435B-9DC0-B7B0E4596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4" b="5826"/>
          <a:stretch/>
        </p:blipFill>
        <p:spPr>
          <a:xfrm>
            <a:off x="8064439" y="4299378"/>
            <a:ext cx="3885902" cy="211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C367B-D342-456F-BE7F-8A0907DAB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42" y="4375229"/>
            <a:ext cx="3668742" cy="2063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F0F1AA-F632-4F88-8106-4EB0193535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9" t="3883" r="3037" b="52458"/>
          <a:stretch/>
        </p:blipFill>
        <p:spPr>
          <a:xfrm>
            <a:off x="8348863" y="2155648"/>
            <a:ext cx="3317054" cy="19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AAC5-D76D-48B6-8E19-5AC11F24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Environment/Atmosphere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DD9F3E-5BF1-4428-AFC1-BEB90789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60" y="2262982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Exposed, jagged rock.</a:t>
            </a:r>
          </a:p>
          <a:p>
            <a:r>
              <a:rPr lang="en-US" sz="2000" dirty="0"/>
              <a:t>Dark, damp, cramped atmosphere.</a:t>
            </a:r>
          </a:p>
          <a:p>
            <a:r>
              <a:rPr lang="en-US" sz="2000" dirty="0"/>
              <a:t>Light fog in tunnels.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DDD8-CDF3-49D6-87CF-DC4B766D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3" y="4744318"/>
            <a:ext cx="3191267" cy="1723284"/>
          </a:xfrm>
          <a:prstGeom prst="rect">
            <a:avLst/>
          </a:prstGeom>
        </p:spPr>
      </p:pic>
      <p:pic>
        <p:nvPicPr>
          <p:cNvPr id="13" name="Picture 12" descr="A close-up of a person's foot&#10;&#10;Description automatically generated with medium confidence">
            <a:extLst>
              <a:ext uri="{FF2B5EF4-FFF2-40B4-BE49-F238E27FC236}">
                <a16:creationId xmlns:a16="http://schemas.microsoft.com/office/drawing/2014/main" id="{7BD288A1-E83A-42D4-850B-6F0572F3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12" y="4062640"/>
            <a:ext cx="3525353" cy="2640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E4687-8B27-466F-83F5-B575B53B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0" y="2139773"/>
            <a:ext cx="3600450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C58474-D239-4B16-99BC-EE8F815B8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400" y="4744318"/>
            <a:ext cx="2856042" cy="19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6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F5BA-819B-4AE5-A3B9-80C50447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7465A-6771-4061-B191-2213204E1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4" t="15656" r="48562"/>
          <a:stretch/>
        </p:blipFill>
        <p:spPr>
          <a:xfrm>
            <a:off x="8860971" y="2137338"/>
            <a:ext cx="2142836" cy="409197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8C695-4800-4601-BB90-D45FECBCA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82" y="2091114"/>
            <a:ext cx="2210169" cy="4091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B6128-0BF0-4716-BDE0-406ABD1BAEF5}"/>
              </a:ext>
            </a:extLst>
          </p:cNvPr>
          <p:cNvSpPr txBox="1"/>
          <p:nvPr/>
        </p:nvSpPr>
        <p:spPr>
          <a:xfrm>
            <a:off x="680321" y="2442256"/>
            <a:ext cx="221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Player, cowboy. Looks semi modern, has a shotgun.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B500D-B5F4-4478-A082-2BE8E5D5D90C}"/>
              </a:ext>
            </a:extLst>
          </p:cNvPr>
          <p:cNvSpPr txBox="1"/>
          <p:nvPr/>
        </p:nvSpPr>
        <p:spPr>
          <a:xfrm>
            <a:off x="6102693" y="2264228"/>
            <a:ext cx="2142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Zombie, has no mouth</a:t>
            </a:r>
            <a:r>
              <a:rPr lang="en-AU"/>
              <a:t>. </a:t>
            </a:r>
            <a:br>
              <a:rPr lang="en-AU"/>
            </a:br>
            <a:br>
              <a:rPr lang="en-AU" dirty="0"/>
            </a:br>
            <a:r>
              <a:rPr lang="en-AU" dirty="0"/>
              <a:t>Comes in 3 types:</a:t>
            </a:r>
            <a:br>
              <a:rPr lang="en-AU" dirty="0"/>
            </a:br>
            <a:r>
              <a:rPr lang="en-AU" dirty="0"/>
              <a:t>Default: Green</a:t>
            </a:r>
            <a:br>
              <a:rPr lang="en-AU" dirty="0"/>
            </a:br>
            <a:r>
              <a:rPr lang="en-AU" dirty="0"/>
              <a:t>Fast: Light Green</a:t>
            </a:r>
            <a:br>
              <a:rPr lang="en-AU" dirty="0"/>
            </a:br>
            <a:r>
              <a:rPr lang="en-AU" dirty="0"/>
              <a:t>Heavy: Dark Green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9FB562-A98F-4FB1-9F09-B5E8DD3B2460}"/>
              </a:ext>
            </a:extLst>
          </p:cNvPr>
          <p:cNvCxnSpPr/>
          <p:nvPr/>
        </p:nvCxnSpPr>
        <p:spPr>
          <a:xfrm>
            <a:off x="2216727" y="2955636"/>
            <a:ext cx="1764146" cy="473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8F8369-D832-4059-A694-843AF1B96256}"/>
              </a:ext>
            </a:extLst>
          </p:cNvPr>
          <p:cNvCxnSpPr/>
          <p:nvPr/>
        </p:nvCxnSpPr>
        <p:spPr>
          <a:xfrm>
            <a:off x="7084291" y="2706255"/>
            <a:ext cx="2733964" cy="83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9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C470B-6202-4EC3-AC38-276CCAEC7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20961" b="-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D79B6-4CB1-45FC-8347-D59A9CAD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Level of Detail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24480A-E0C4-4025-9334-594F4FC7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Low level of detail, focus on model geometry.</a:t>
            </a:r>
          </a:p>
          <a:p>
            <a:r>
              <a:rPr lang="en-US" sz="1600" dirty="0"/>
              <a:t>Materials to reflect light, highlights lighting.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A66AE2-8645-46A6-BFA0-A8EE69600BB3}"/>
              </a:ext>
            </a:extLst>
          </p:cNvPr>
          <p:cNvCxnSpPr>
            <a:cxnSpLocks/>
          </p:cNvCxnSpPr>
          <p:nvPr/>
        </p:nvCxnSpPr>
        <p:spPr>
          <a:xfrm flipV="1">
            <a:off x="2647950" y="2595419"/>
            <a:ext cx="3337214" cy="138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3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221C31-5931-4FC3-A5A3-C805669CB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5" r="30032" b="-1"/>
          <a:stretch/>
        </p:blipFill>
        <p:spPr>
          <a:xfrm>
            <a:off x="7334663" y="2114560"/>
            <a:ext cx="4641013" cy="42336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703D3-DADD-4D14-871B-3ACC9D97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Camera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327943-D2CF-4A60-ACF2-F616CE2A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Over the shoulder, third person.</a:t>
            </a:r>
          </a:p>
          <a:p>
            <a:r>
              <a:rPr lang="en-US" sz="2000" dirty="0"/>
              <a:t>When aiming, sight of the player should follow down the shoulder + gun.</a:t>
            </a:r>
          </a:p>
          <a:p>
            <a:r>
              <a:rPr lang="en-US" sz="2000" dirty="0"/>
              <a:t>More behind player when not shooting.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F851-E16E-4247-AACF-E19FF446F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" b="3"/>
          <a:stretch/>
        </p:blipFill>
        <p:spPr>
          <a:xfrm>
            <a:off x="1213684" y="4136531"/>
            <a:ext cx="4644191" cy="2624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47F0E-BB9E-485C-9E26-6EF20EED2B80}"/>
              </a:ext>
            </a:extLst>
          </p:cNvPr>
          <p:cNvCxnSpPr/>
          <p:nvPr/>
        </p:nvCxnSpPr>
        <p:spPr>
          <a:xfrm flipV="1">
            <a:off x="8932038" y="4333882"/>
            <a:ext cx="1154545" cy="9408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76683-DCC6-495F-87BB-9044DBB902D1}"/>
              </a:ext>
            </a:extLst>
          </p:cNvPr>
          <p:cNvCxnSpPr>
            <a:cxnSpLocks/>
          </p:cNvCxnSpPr>
          <p:nvPr/>
        </p:nvCxnSpPr>
        <p:spPr>
          <a:xfrm flipH="1">
            <a:off x="3086100" y="3657600"/>
            <a:ext cx="2428009" cy="179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DF2889-7DB0-46A9-9F63-151149293D2A}"/>
              </a:ext>
            </a:extLst>
          </p:cNvPr>
          <p:cNvCxnSpPr>
            <a:cxnSpLocks/>
          </p:cNvCxnSpPr>
          <p:nvPr/>
        </p:nvCxnSpPr>
        <p:spPr>
          <a:xfrm>
            <a:off x="4821382" y="3260437"/>
            <a:ext cx="4110656" cy="2014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2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3D2D-E5FF-4BED-9AD2-41D3A1B5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8680" y="1981261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Lighting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B085A-62C2-4F76-86BA-EBC067A3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80717" y="3022434"/>
            <a:ext cx="7295335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/>
              <a:t>Dark, but not pitch black, visible without light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E630F-3D6D-4036-848B-04A23DD2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" b="20815"/>
          <a:stretch/>
        </p:blipFill>
        <p:spPr>
          <a:xfrm>
            <a:off x="186571" y="3529933"/>
            <a:ext cx="6228047" cy="299881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78A34-D2EC-47B9-9CB5-7C21EA6B7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66" r="5665" b="2"/>
          <a:stretch/>
        </p:blipFill>
        <p:spPr>
          <a:xfrm>
            <a:off x="7146387" y="27355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3D9CB-6CB8-458D-9F29-C1F07137BC8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4400550" y="3225717"/>
            <a:ext cx="2014068" cy="138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4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F220-329F-49D9-8B20-D5AA1A93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Palette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012C88-083B-49EA-9390-F886A5447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261" y="2194534"/>
            <a:ext cx="3810000" cy="71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70DF54-2FD6-4CC3-942C-E2A0500A2A95}"/>
              </a:ext>
            </a:extLst>
          </p:cNvPr>
          <p:cNvSpPr txBox="1"/>
          <p:nvPr/>
        </p:nvSpPr>
        <p:spPr>
          <a:xfrm>
            <a:off x="587829" y="2194534"/>
            <a:ext cx="4201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Dark colour palette for the environment. Ages stone and rusted metal.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12D0-3DA7-4B1B-98B1-A8936C1EE709}"/>
              </a:ext>
            </a:extLst>
          </p:cNvPr>
          <p:cNvSpPr txBox="1"/>
          <p:nvPr/>
        </p:nvSpPr>
        <p:spPr>
          <a:xfrm>
            <a:off x="587829" y="3269278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Sickly green colour palette for the zombies/enemies.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E17269-4809-4846-8BA2-82A5741E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61" y="3311605"/>
            <a:ext cx="3810000" cy="71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9D9E9-7E5E-4807-A574-94F7FDD0702B}"/>
              </a:ext>
            </a:extLst>
          </p:cNvPr>
          <p:cNvSpPr txBox="1"/>
          <p:nvPr/>
        </p:nvSpPr>
        <p:spPr>
          <a:xfrm>
            <a:off x="587829" y="4437683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Warmer, faded browns/orange for player and ammo.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E923A-1E03-4B3A-A1F6-BE7BFE40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261" y="4437683"/>
            <a:ext cx="3810000" cy="7143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25BA3A-9BDD-4217-9ABF-C8BED7C95E37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4438650" y="2656199"/>
            <a:ext cx="351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E62AC3-039A-4617-A032-3757D3E84662}"/>
              </a:ext>
            </a:extLst>
          </p:cNvPr>
          <p:cNvCxnSpPr>
            <a:endCxn id="10" idx="1"/>
          </p:cNvCxnSpPr>
          <p:nvPr/>
        </p:nvCxnSpPr>
        <p:spPr>
          <a:xfrm flipV="1">
            <a:off x="2609850" y="3668793"/>
            <a:ext cx="2312411" cy="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460808-9F0C-4028-9029-4E85B99708D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318143" y="4760849"/>
            <a:ext cx="604118" cy="3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80055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404</Words>
  <Application>Microsoft Office PowerPoint</Application>
  <PresentationFormat>Widescreen</PresentationFormat>
  <Paragraphs>61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Trebuchet MS</vt:lpstr>
      <vt:lpstr>Berlin</vt:lpstr>
      <vt:lpstr>Art Bible</vt:lpstr>
      <vt:lpstr>Mood Board</vt:lpstr>
      <vt:lpstr>Art Style</vt:lpstr>
      <vt:lpstr>Environment/Atmosphere</vt:lpstr>
      <vt:lpstr>Characters</vt:lpstr>
      <vt:lpstr>Level of Detail</vt:lpstr>
      <vt:lpstr>Camera</vt:lpstr>
      <vt:lpstr>Lighting</vt:lpstr>
      <vt:lpstr>Colour Palette</vt:lpstr>
      <vt:lpstr>Texture and Surface</vt:lpstr>
      <vt:lpstr>User Interface</vt:lpstr>
      <vt:lpstr>Key Asset: Shotgun</vt:lpstr>
      <vt:lpstr>Key Asset: Shotgun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Daniel Sohler</dc:creator>
  <cp:lastModifiedBy>Daniel Sohler</cp:lastModifiedBy>
  <cp:revision>12</cp:revision>
  <dcterms:created xsi:type="dcterms:W3CDTF">2021-04-21T03:51:48Z</dcterms:created>
  <dcterms:modified xsi:type="dcterms:W3CDTF">2021-04-26T03:59:49Z</dcterms:modified>
</cp:coreProperties>
</file>